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98" r:id="rId4"/>
  </p:sldMasterIdLst>
  <p:notesMasterIdLst>
    <p:notesMasterId r:id="rId21"/>
  </p:notesMasterIdLst>
  <p:handoutMasterIdLst>
    <p:handoutMasterId r:id="rId22"/>
  </p:handoutMasterIdLst>
  <p:sldIdLst>
    <p:sldId id="306" r:id="rId5"/>
    <p:sldId id="340" r:id="rId6"/>
    <p:sldId id="405" r:id="rId7"/>
    <p:sldId id="409" r:id="rId8"/>
    <p:sldId id="353" r:id="rId9"/>
    <p:sldId id="354" r:id="rId10"/>
    <p:sldId id="355" r:id="rId11"/>
    <p:sldId id="391" r:id="rId12"/>
    <p:sldId id="410" r:id="rId13"/>
    <p:sldId id="411" r:id="rId14"/>
    <p:sldId id="384" r:id="rId15"/>
    <p:sldId id="385" r:id="rId16"/>
    <p:sldId id="399" r:id="rId17"/>
    <p:sldId id="386" r:id="rId18"/>
    <p:sldId id="406" r:id="rId19"/>
    <p:sldId id="352" r:id="rId20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Euphemia" panose="020B0503040102020104" pitchFamily="34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92D050"/>
    <a:srgbClr val="00B0F0"/>
    <a:srgbClr val="CDCD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F38E78-A23A-4E7A-9BC4-F8478566449A}" v="587" dt="2021-10-29T11:24:42.949"/>
    <p1510:client id="{248DFBAE-D4E8-4B8A-AEE0-FA21FD5EB60B}" v="14" dt="2021-10-29T01:57:00.790"/>
    <p1510:client id="{27FF05FA-4E5C-472E-A1E4-191BC15DB5F6}" v="8" dt="2021-10-28T15:04:05.019"/>
    <p1510:client id="{2CC543C1-8EDC-674E-A28C-72F7C8AF2C48}" v="208" dt="2021-10-29T08:07:37.518"/>
    <p1510:client id="{5FECB892-074A-4342-9D0A-69D166F980B2}" v="29" dt="2021-11-09T15:18:48.840"/>
    <p1510:client id="{6867BC37-441C-4B24-822E-491688BA35EF}" v="282" dt="2021-10-29T08:57:07.704"/>
    <p1510:client id="{D6AB1BCB-3B2A-41AC-9AD5-484990042B10}" v="2" dt="2021-10-29T13:06:44.993"/>
    <p1510:client id="{D9B2E792-3C5B-465D-B685-11C5F96D3ADC}" v="2" dt="2021-11-09T10:45:51.522"/>
    <p1510:client id="{F21A80F3-B4C9-4D30-AB84-3A1E422B9683}" v="15" dt="2021-10-29T10:30:32.9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Tốc độ phản hồi lần 1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Bật điều hòa</c:v>
                </c:pt>
                <c:pt idx="1">
                  <c:v>Đổi chế độ (Cool, Dry, Auto, Heating)</c:v>
                </c:pt>
                <c:pt idx="2">
                  <c:v>Thay đổi tốc độ gió</c:v>
                </c:pt>
                <c:pt idx="3">
                  <c:v>Thay đối hướng gió</c:v>
                </c:pt>
                <c:pt idx="4">
                  <c:v>Tăng nhiệt độ</c:v>
                </c:pt>
                <c:pt idx="5">
                  <c:v>Giảm nhiệt độ</c:v>
                </c:pt>
                <c:pt idx="6">
                  <c:v>Chế độ tiết kiệm năng lượng</c:v>
                </c:pt>
                <c:pt idx="7">
                  <c:v>Vào màn hình Auto Sleep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301</c:v>
                </c:pt>
                <c:pt idx="1">
                  <c:v>306</c:v>
                </c:pt>
                <c:pt idx="2">
                  <c:v>354</c:v>
                </c:pt>
                <c:pt idx="3">
                  <c:v>338</c:v>
                </c:pt>
                <c:pt idx="4">
                  <c:v>204</c:v>
                </c:pt>
                <c:pt idx="5">
                  <c:v>74</c:v>
                </c:pt>
                <c:pt idx="6">
                  <c:v>127</c:v>
                </c:pt>
                <c:pt idx="7">
                  <c:v>205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23-443B-82D5-8B71660D625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Tốc độ phản hồi lần 2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Bật điều hòa</c:v>
                </c:pt>
                <c:pt idx="1">
                  <c:v>Đổi chế độ (Cool, Dry, Auto, Heating)</c:v>
                </c:pt>
                <c:pt idx="2">
                  <c:v>Thay đổi tốc độ gió</c:v>
                </c:pt>
                <c:pt idx="3">
                  <c:v>Thay đối hướng gió</c:v>
                </c:pt>
                <c:pt idx="4">
                  <c:v>Tăng nhiệt độ</c:v>
                </c:pt>
                <c:pt idx="5">
                  <c:v>Giảm nhiệt độ</c:v>
                </c:pt>
                <c:pt idx="6">
                  <c:v>Chế độ tiết kiệm năng lượng</c:v>
                </c:pt>
                <c:pt idx="7">
                  <c:v>Vào màn hình Auto Sleep</c:v>
                </c:pt>
              </c:strCache>
            </c:strRef>
          </c:cat>
          <c:val>
            <c:numRef>
              <c:f>Sheet1!$D$2:$D$9</c:f>
              <c:numCache>
                <c:formatCode>General</c:formatCode>
                <c:ptCount val="8"/>
                <c:pt idx="0">
                  <c:v>282</c:v>
                </c:pt>
                <c:pt idx="1">
                  <c:v>337</c:v>
                </c:pt>
                <c:pt idx="2">
                  <c:v>437</c:v>
                </c:pt>
                <c:pt idx="3">
                  <c:v>310</c:v>
                </c:pt>
                <c:pt idx="4">
                  <c:v>337</c:v>
                </c:pt>
                <c:pt idx="5">
                  <c:v>314</c:v>
                </c:pt>
                <c:pt idx="6">
                  <c:v>278</c:v>
                </c:pt>
                <c:pt idx="7">
                  <c:v>362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C23-443B-82D5-8B71660D6252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Tốc độ phản hồi lần 3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8"/>
                <c:pt idx="0">
                  <c:v>Bật điều hòa</c:v>
                </c:pt>
                <c:pt idx="1">
                  <c:v>Đổi chế độ (Cool, Dry, Auto, Heating)</c:v>
                </c:pt>
                <c:pt idx="2">
                  <c:v>Thay đổi tốc độ gió</c:v>
                </c:pt>
                <c:pt idx="3">
                  <c:v>Thay đối hướng gió</c:v>
                </c:pt>
                <c:pt idx="4">
                  <c:v>Tăng nhiệt độ</c:v>
                </c:pt>
                <c:pt idx="5">
                  <c:v>Giảm nhiệt độ</c:v>
                </c:pt>
                <c:pt idx="6">
                  <c:v>Chế độ tiết kiệm năng lượng</c:v>
                </c:pt>
                <c:pt idx="7">
                  <c:v>Vào màn hình Auto Sleep</c:v>
                </c:pt>
              </c:strCache>
            </c:strRef>
          </c:cat>
          <c:val>
            <c:numRef>
              <c:f>Sheet1!$F$2:$F$9</c:f>
              <c:numCache>
                <c:formatCode>General</c:formatCode>
                <c:ptCount val="8"/>
                <c:pt idx="0">
                  <c:v>379</c:v>
                </c:pt>
                <c:pt idx="1">
                  <c:v>330</c:v>
                </c:pt>
                <c:pt idx="2">
                  <c:v>357</c:v>
                </c:pt>
                <c:pt idx="3">
                  <c:v>295</c:v>
                </c:pt>
                <c:pt idx="4">
                  <c:v>322</c:v>
                </c:pt>
                <c:pt idx="5">
                  <c:v>307</c:v>
                </c:pt>
                <c:pt idx="6">
                  <c:v>318</c:v>
                </c:pt>
                <c:pt idx="7">
                  <c:v>293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C23-443B-82D5-8B71660D62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77266872"/>
        <c:axId val="467540648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Sheet1!$A$2:$A$9</c15:sqref>
                        </c15:formulaRef>
                      </c:ext>
                    </c:extLst>
                    <c:strCache>
                      <c:ptCount val="8"/>
                      <c:pt idx="0">
                        <c:v>Bật điều hòa</c:v>
                      </c:pt>
                      <c:pt idx="1">
                        <c:v>Đổi chế độ (Cool, Dry, Auto, Heating)</c:v>
                      </c:pt>
                      <c:pt idx="2">
                        <c:v>Thay đổi tốc độ gió</c:v>
                      </c:pt>
                      <c:pt idx="3">
                        <c:v>Thay đối hướng gió</c:v>
                      </c:pt>
                      <c:pt idx="4">
                        <c:v>Tăng nhiệt độ</c:v>
                      </c:pt>
                      <c:pt idx="5">
                        <c:v>Giảm nhiệt độ</c:v>
                      </c:pt>
                      <c:pt idx="6">
                        <c:v>Chế độ tiết kiệm năng lượng</c:v>
                      </c:pt>
                      <c:pt idx="7">
                        <c:v>Vào màn hình Auto Sleep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Sheet1!$C$2:$C$9</c15:sqref>
                        </c15:formulaRef>
                      </c:ext>
                    </c:extLst>
                    <c:numCache>
                      <c:formatCode>General</c:formatCode>
                      <c:ptCount val="8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4-7C23-443B-82D5-8B71660D6252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Sheet1!$E$1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Sheet1!$A$2:$A$9</c15:sqref>
                        </c15:formulaRef>
                      </c:ext>
                    </c:extLst>
                    <c:strCache>
                      <c:ptCount val="8"/>
                      <c:pt idx="0">
                        <c:v>Bật điều hòa</c:v>
                      </c:pt>
                      <c:pt idx="1">
                        <c:v>Đổi chế độ (Cool, Dry, Auto, Heating)</c:v>
                      </c:pt>
                      <c:pt idx="2">
                        <c:v>Thay đổi tốc độ gió</c:v>
                      </c:pt>
                      <c:pt idx="3">
                        <c:v>Thay đối hướng gió</c:v>
                      </c:pt>
                      <c:pt idx="4">
                        <c:v>Tăng nhiệt độ</c:v>
                      </c:pt>
                      <c:pt idx="5">
                        <c:v>Giảm nhiệt độ</c:v>
                      </c:pt>
                      <c:pt idx="6">
                        <c:v>Chế độ tiết kiệm năng lượng</c:v>
                      </c:pt>
                      <c:pt idx="7">
                        <c:v>Vào màn hình Auto Sleep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Sheet1!$E$2:$E$9</c15:sqref>
                        </c15:formulaRef>
                      </c:ext>
                    </c:extLst>
                    <c:numCache>
                      <c:formatCode>General</c:formatCode>
                      <c:ptCount val="8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7C23-443B-82D5-8B71660D6252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Sheet1!$G$1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Sheet1!$A$2:$A$9</c15:sqref>
                        </c15:formulaRef>
                      </c:ext>
                    </c:extLst>
                    <c:strCache>
                      <c:ptCount val="8"/>
                      <c:pt idx="0">
                        <c:v>Bật điều hòa</c:v>
                      </c:pt>
                      <c:pt idx="1">
                        <c:v>Đổi chế độ (Cool, Dry, Auto, Heating)</c:v>
                      </c:pt>
                      <c:pt idx="2">
                        <c:v>Thay đổi tốc độ gió</c:v>
                      </c:pt>
                      <c:pt idx="3">
                        <c:v>Thay đối hướng gió</c:v>
                      </c:pt>
                      <c:pt idx="4">
                        <c:v>Tăng nhiệt độ</c:v>
                      </c:pt>
                      <c:pt idx="5">
                        <c:v>Giảm nhiệt độ</c:v>
                      </c:pt>
                      <c:pt idx="6">
                        <c:v>Chế độ tiết kiệm năng lượng</c:v>
                      </c:pt>
                      <c:pt idx="7">
                        <c:v>Vào màn hình Auto Sleep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Sheet1!$G$2:$G$9</c15:sqref>
                        </c15:formulaRef>
                      </c:ext>
                    </c:extLst>
                    <c:numCache>
                      <c:formatCode>General</c:formatCode>
                      <c:ptCount val="8"/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7C23-443B-82D5-8B71660D6252}"/>
                  </c:ext>
                </c:extLst>
              </c15:ser>
            </c15:filteredBarSeries>
          </c:ext>
        </c:extLst>
      </c:barChart>
      <c:lineChart>
        <c:grouping val="standard"/>
        <c:varyColors val="0"/>
        <c:ser>
          <c:idx val="6"/>
          <c:order val="6"/>
          <c:tx>
            <c:strRef>
              <c:f>Sheet1!$H$1</c:f>
              <c:strCache>
                <c:ptCount val="1"/>
                <c:pt idx="0">
                  <c:v>Tốc độ phản hồi trung bình</c:v>
                </c:pt>
              </c:strCache>
            </c:strRef>
          </c:tx>
          <c:spPr>
            <a:ln w="28575" cap="rnd">
              <a:solidFill>
                <a:schemeClr val="accent6">
                  <a:lumMod val="80000"/>
                  <a:lumOff val="2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Sheet1!$A$2:$A$9</c:f>
              <c:strCache>
                <c:ptCount val="8"/>
                <c:pt idx="0">
                  <c:v>Bật điều hòa</c:v>
                </c:pt>
                <c:pt idx="1">
                  <c:v>Đổi chế độ (Cool, Dry, Auto, Heating)</c:v>
                </c:pt>
                <c:pt idx="2">
                  <c:v>Thay đổi tốc độ gió</c:v>
                </c:pt>
                <c:pt idx="3">
                  <c:v>Thay đối hướng gió</c:v>
                </c:pt>
                <c:pt idx="4">
                  <c:v>Tăng nhiệt độ</c:v>
                </c:pt>
                <c:pt idx="5">
                  <c:v>Giảm nhiệt độ</c:v>
                </c:pt>
                <c:pt idx="6">
                  <c:v>Chế độ tiết kiệm năng lượng</c:v>
                </c:pt>
                <c:pt idx="7">
                  <c:v>Vào màn hình Auto Sleep</c:v>
                </c:pt>
              </c:strCache>
            </c:strRef>
          </c:cat>
          <c:val>
            <c:numRef>
              <c:f>Sheet1!$H$2:$H$9</c:f>
              <c:numCache>
                <c:formatCode>General</c:formatCode>
                <c:ptCount val="8"/>
                <c:pt idx="0">
                  <c:v>320.66666666666669</c:v>
                </c:pt>
                <c:pt idx="1">
                  <c:v>324.33333333333331</c:v>
                </c:pt>
                <c:pt idx="2">
                  <c:v>382.66666666666669</c:v>
                </c:pt>
                <c:pt idx="3">
                  <c:v>314.33333333333331</c:v>
                </c:pt>
                <c:pt idx="4">
                  <c:v>287.66666666666669</c:v>
                </c:pt>
                <c:pt idx="5">
                  <c:v>231.66666666666666</c:v>
                </c:pt>
                <c:pt idx="6">
                  <c:v>241</c:v>
                </c:pt>
                <c:pt idx="7">
                  <c:v>286.66666666666669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7C23-443B-82D5-8B71660D62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77266872"/>
        <c:axId val="467540648"/>
      </c:lineChart>
      <c:catAx>
        <c:axId val="3772668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vi-VN"/>
          </a:p>
        </c:txPr>
        <c:crossAx val="467540648"/>
        <c:crosses val="autoZero"/>
        <c:auto val="1"/>
        <c:lblAlgn val="ctr"/>
        <c:lblOffset val="100"/>
        <c:noMultiLvlLbl val="0"/>
      </c:catAx>
      <c:valAx>
        <c:axId val="467540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vi-VN"/>
          </a:p>
        </c:txPr>
        <c:crossAx val="3772668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vi-V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vi-V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EAAF3-9831-450B-8D59-2C09DB96C8FC}" type="datetimeFigureOut">
              <a:rPr lang="en-US"/>
              <a:t>8/8/2022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834459-7356-44BF-850D-8B30C4FB3B6B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50CD79-FC16-4410-AB61-17F26E6D3BC8}" type="datetimeFigureOut">
              <a:rPr lang="en-US"/>
              <a:t>8/8/2022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C37BE-C303-496D-B5CD-85F2937540F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9127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2123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9008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892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309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2946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3530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9512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4798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9655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4032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172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3559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759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0213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B905F-5A87-41C6-A8E1-A9BA097189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D942F6-4458-44CD-B28F-949DD89F0C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0BE4D-5A6B-48EB-B313-0BD175CA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EEFC9-9853-4925-A43D-D08BDE41D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0713CF-36F2-41D8-B834-87F19F829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164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9D98E-3207-459E-92AF-41A51B11C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2B7A64-2AF2-457B-BB85-7678CF0BAA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C2315-6B9F-4A78-BC14-09DCC8697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4DE4E-570C-4C73-9B1F-AA2F57AA9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72814-A5C0-40EB-86EF-E5064CE7B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59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FB4DF0-847A-4935-A1DF-7D49F77647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4DCC85-8669-44A4-81E8-AE511DD990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B1448F-1446-4E61-9F1B-756EC569E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6A805-8FE6-471D-80A3-7171C54BB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F4964-932D-40E2-9A06-1F8822C70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422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B9072-A909-4558-8EC9-FA7632E5D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A4EB5C-5D84-43FC-B07F-5E25933A24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E0A81-E667-4FEB-96C8-31E89B8FA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CEF3B-A037-46D0-B02C-1428F07E9383}" type="datetimeFigureOut">
              <a:rPr lang="en-US" smtClean="0"/>
              <a:t>8/8/2022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211451-B7F1-4090-9E53-A9429516E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6649C7-BE76-4172-BE22-43F61CE73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791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9111D-C08E-478D-9BC4-A5EAA46BE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F5000-C04C-4BC2-99A7-4EA9457522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370788-009E-444B-A3C2-3A3C0F2A0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A4454-17DC-4F7E-97F3-3409714E4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D2BC2E-977A-466B-A3E5-44D5F6F7D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808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D93A5-1D5A-4A64-92E5-B0107E1E6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85350-8C98-4622-A25D-E4BF8D4BB9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B2D05F-F656-4257-A5A0-CD6AACDCA4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D6064F-5DD4-441F-B07D-348CCBC5D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93C3BE-C9F5-4819-8117-E505A6F24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FA3FEC-5B3E-48C3-9E18-DD9CC5BB5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800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5F03B-FD25-4C81-9FC9-D81738667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793989-4C85-44AD-AC0A-5D86C6C3D7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D4DF12-F8DE-47DA-B162-D91A7B166B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3167C2-703D-4808-B8E1-2AB99ED232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F3AB5C-3463-4C8B-A384-19D9ACC8ED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CF971F-0A5B-46CA-B7AC-9FACE9197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C7476B-D3E8-45E7-AAF5-71CB18D38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CF2455-3677-4B29-8A8E-F834041BF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429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2103C-DD99-49F1-969D-473DA1FCF7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B12DB6-B542-4F4E-A40A-8205CE4B0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7AD351-3D8E-4B21-A079-41F542B38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9AB1EC-992A-4B12-8281-99F145A70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27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132580-3471-4586-8B98-D38B1BCEA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288C82-759D-44C7-A190-6A4CFD677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0217DB-A2C0-4EDB-B223-8EBFDC611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543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B376C-7046-484C-A869-BB9EAC63C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4FB91-4A9A-4BB7-9FB8-B6A86C398A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5CD81E-23F7-48DF-ADCF-4C4B96C3C4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4FC5F2-1B56-44F1-AE38-B4A5E35A9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C60582-8721-4EBF-B18E-35C184D9E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4BAD0A-1005-44DD-9C01-B3019A9CA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94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07A23-A4C1-466B-BB2C-F91EA36B01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F87BE1-0562-4FB5-9F14-F0866F5B6C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82A414-9817-4154-BD80-708E2D052C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717E45-A55E-4D97-8574-7857D6DC2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038C2-150A-4E01-84E6-5F97F4665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03DBF7-6D63-46A0-9642-9B2D88B81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/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322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AE9FF7-A24B-456B-8221-88FD97C50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4E6985-A1F3-422A-AADD-D7C47573E4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04926E-6ABD-409E-8ADB-E507A72725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8/8/2022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D24021-176A-41ED-A656-D8B99BEF1C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AD2D39-9F99-4413-BAE4-4EE0399C56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F54DE5-C571-48E8-A5BC-B369434E2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039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5"/>
          <p:cNvSpPr>
            <a:spLocks noGrp="1"/>
          </p:cNvSpPr>
          <p:nvPr>
            <p:ph type="ctrTitle"/>
          </p:nvPr>
        </p:nvSpPr>
        <p:spPr>
          <a:xfrm>
            <a:off x="310391" y="1935538"/>
            <a:ext cx="11452629" cy="2478199"/>
          </a:xfrm>
        </p:spPr>
        <p:txBody>
          <a:bodyPr anchor="ctr">
            <a:noAutofit/>
          </a:bodyPr>
          <a:lstStyle/>
          <a:p>
            <a:r>
              <a:rPr lang="en-US" sz="3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XÂY DỰNG ỨNG DỤNG ĐIỀU KHIỂN ĐIỀU HÒA TỰ ĐỘNG</a:t>
            </a:r>
            <a:br>
              <a:rPr lang="en-US" sz="3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3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DỰA TRÊN NHU CẦU NGƯỜI SỬ DỤNG</a:t>
            </a:r>
            <a:endParaRPr lang="en-US" sz="3200" b="1" dirty="0">
              <a:latin typeface="+mn-lt"/>
            </a:endParaRPr>
          </a:p>
        </p:txBody>
      </p:sp>
      <p:cxnSp>
        <p:nvCxnSpPr>
          <p:cNvPr id="8" name="Straight Connector 7"/>
          <p:cNvCxnSpPr>
            <a:cxnSpLocks/>
          </p:cNvCxnSpPr>
          <p:nvPr/>
        </p:nvCxnSpPr>
        <p:spPr>
          <a:xfrm flipV="1">
            <a:off x="778905" y="1935538"/>
            <a:ext cx="1051560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371C59A-5124-4DB6-B0A8-062D6FB9A981}"/>
              </a:ext>
            </a:extLst>
          </p:cNvPr>
          <p:cNvCxnSpPr>
            <a:cxnSpLocks/>
          </p:cNvCxnSpPr>
          <p:nvPr/>
        </p:nvCxnSpPr>
        <p:spPr>
          <a:xfrm>
            <a:off x="778905" y="4482175"/>
            <a:ext cx="10515600" cy="4358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5B06B08-2542-4C71-B384-E454EC59FC1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978" y="385986"/>
            <a:ext cx="1480457" cy="147675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86C52B7-4C4D-4687-977B-49FC0FB515FC}"/>
              </a:ext>
            </a:extLst>
          </p:cNvPr>
          <p:cNvSpPr txBox="1"/>
          <p:nvPr/>
        </p:nvSpPr>
        <p:spPr>
          <a:xfrm>
            <a:off x="2152225" y="385986"/>
            <a:ext cx="77689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ĐẠI HỌC QUỐC GIA HÀ NỘI</a:t>
            </a:r>
          </a:p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TRƯỜNG ĐẠI HỌC CÔNG NGHỆ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371703" y="4693884"/>
            <a:ext cx="686753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PGS.TS Nguyễn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Hoài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Sơn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     : Nguyễn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Long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43986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C654A-EE40-BE80-C0F7-6C1AECB263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vi-V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4597C1-FAB0-1F86-C005-D22548FF6E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B0F338-F89B-2AE6-2835-225A9FAD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B6174D-B792-6EEA-5417-61EE357C51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751"/>
          <a:stretch/>
        </p:blipFill>
        <p:spPr>
          <a:xfrm>
            <a:off x="653144" y="709540"/>
            <a:ext cx="5721531" cy="52821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2A85F40-BA68-5DB5-9928-0B8243645D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r="20324" b="-58"/>
          <a:stretch/>
        </p:blipFill>
        <p:spPr>
          <a:xfrm>
            <a:off x="6374675" y="709539"/>
            <a:ext cx="4711337" cy="5282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045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034C9-8814-4FD2-BE78-76FCEE9A39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4560" y="3068145"/>
            <a:ext cx="11186845" cy="2322461"/>
          </a:xfrm>
        </p:spPr>
        <p:txBody>
          <a:bodyPr>
            <a:normAutofit/>
          </a:bodyPr>
          <a:lstStyle/>
          <a:p>
            <a:pPr algn="l"/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nghiệm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 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C1A35B-E2B9-4F2A-BEB9-5170B8C60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14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12</a:t>
            </a:fld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 idx="4294967295"/>
          </p:nvPr>
        </p:nvSpPr>
        <p:spPr>
          <a:xfrm>
            <a:off x="2679125" y="98879"/>
            <a:ext cx="10972800" cy="903288"/>
          </a:xfrm>
        </p:spPr>
        <p:txBody>
          <a:bodyPr anchor="b"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Mobile Application </a:t>
            </a:r>
          </a:p>
        </p:txBody>
      </p:sp>
      <p:cxnSp>
        <p:nvCxnSpPr>
          <p:cNvPr id="5" name="Straight Connector 4"/>
          <p:cNvCxnSpPr>
            <a:cxnSpLocks/>
          </p:cNvCxnSpPr>
          <p:nvPr/>
        </p:nvCxnSpPr>
        <p:spPr>
          <a:xfrm>
            <a:off x="609600" y="1097159"/>
            <a:ext cx="1097280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EBBCA49A-51A5-7E5B-C761-2A14FC23DD8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67" y="1097159"/>
            <a:ext cx="2278924" cy="40514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524F952-EC64-D601-FF95-57E43DE48A9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4972" y="1097159"/>
            <a:ext cx="2278925" cy="405130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200D494-34D4-1A65-5C40-BB9ACEEE63B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46" b="10846"/>
          <a:stretch/>
        </p:blipFill>
        <p:spPr bwMode="auto">
          <a:xfrm>
            <a:off x="4772278" y="1097162"/>
            <a:ext cx="2488496" cy="40513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2578B43-E03E-85D3-1521-DF5AFE09369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9155" y="1097053"/>
            <a:ext cx="2278924" cy="40516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DA65EEE-D99B-0A32-5FFD-872B898AF37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460" y="1097100"/>
            <a:ext cx="2278924" cy="4051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037712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9443980" y="6510735"/>
            <a:ext cx="2743200" cy="365125"/>
          </a:xfrm>
        </p:spPr>
        <p:txBody>
          <a:bodyPr/>
          <a:lstStyle/>
          <a:p>
            <a:fld id="{0FF54DE5-C571-48E8-A5BC-B369434E2F44}" type="slidenum">
              <a:rPr lang="en-US" smtClean="0"/>
              <a:t>13</a:t>
            </a:fld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 idx="4294967295"/>
          </p:nvPr>
        </p:nvSpPr>
        <p:spPr>
          <a:xfrm>
            <a:off x="606485" y="193871"/>
            <a:ext cx="10972800" cy="903288"/>
          </a:xfrm>
        </p:spPr>
        <p:txBody>
          <a:bodyPr anchor="b">
            <a:normAutofit/>
          </a:bodyPr>
          <a:lstStyle/>
          <a:p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Tốc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phản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hồi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Straight Connector 4"/>
          <p:cNvCxnSpPr>
            <a:cxnSpLocks/>
          </p:cNvCxnSpPr>
          <p:nvPr/>
        </p:nvCxnSpPr>
        <p:spPr>
          <a:xfrm>
            <a:off x="609600" y="1097159"/>
            <a:ext cx="1097280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28ABBC48-0423-120E-7956-6C004653DBA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49396410"/>
              </p:ext>
            </p:extLst>
          </p:nvPr>
        </p:nvGraphicFramePr>
        <p:xfrm>
          <a:off x="2090058" y="1157330"/>
          <a:ext cx="7759337" cy="46035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281004045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14</a:t>
            </a:fld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 idx="4294967295"/>
          </p:nvPr>
        </p:nvSpPr>
        <p:spPr>
          <a:xfrm>
            <a:off x="606485" y="193871"/>
            <a:ext cx="10972800" cy="903288"/>
          </a:xfrm>
        </p:spPr>
        <p:txBody>
          <a:bodyPr anchor="b">
            <a:normAutofit/>
          </a:bodyPr>
          <a:lstStyle/>
          <a:p>
            <a:pPr algn="ctr"/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cxnSp>
        <p:nvCxnSpPr>
          <p:cNvPr id="5" name="Straight Connector 4"/>
          <p:cNvCxnSpPr>
            <a:cxnSpLocks/>
          </p:cNvCxnSpPr>
          <p:nvPr/>
        </p:nvCxnSpPr>
        <p:spPr>
          <a:xfrm>
            <a:off x="609600" y="1097159"/>
            <a:ext cx="1097280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13">
            <a:extLst>
              <a:ext uri="{FF2B5EF4-FFF2-40B4-BE49-F238E27FC236}">
                <a16:creationId xmlns:a16="http://schemas.microsoft.com/office/drawing/2014/main" id="{9C289A47-3B90-40F6-80B1-B23B5CC06D06}"/>
              </a:ext>
            </a:extLst>
          </p:cNvPr>
          <p:cNvSpPr txBox="1">
            <a:spLocks/>
          </p:cNvSpPr>
          <p:nvPr/>
        </p:nvSpPr>
        <p:spPr>
          <a:xfrm>
            <a:off x="429199" y="1314995"/>
            <a:ext cx="11150086" cy="2547376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63550" indent="-463550" algn="just">
              <a:buFont typeface="Wingdings" panose="05000000000000000000" pitchFamily="2" charset="2"/>
              <a:buChar char="q"/>
            </a:pP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Khóa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cài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IoT platform.</a:t>
            </a:r>
          </a:p>
          <a:p>
            <a:pPr marL="463550" indent="-463550" algn="just">
              <a:buFont typeface="Wingdings" panose="05000000000000000000" pitchFamily="2" charset="2"/>
              <a:buChar char="q"/>
            </a:pP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hòa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minh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Echonet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Lite.</a:t>
            </a:r>
          </a:p>
          <a:p>
            <a:pPr marL="463550" indent="-463550" algn="just">
              <a:buFont typeface="Wingdings" panose="05000000000000000000" pitchFamily="2" charset="2"/>
              <a:buChar char="q"/>
            </a:pP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Đưa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chỉnh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nhiệt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hòa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cải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thiện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giấc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ngủ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57703584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15</a:t>
            </a:fld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 idx="4294967295"/>
          </p:nvPr>
        </p:nvSpPr>
        <p:spPr>
          <a:xfrm>
            <a:off x="606485" y="193871"/>
            <a:ext cx="10972800" cy="903288"/>
          </a:xfrm>
        </p:spPr>
        <p:txBody>
          <a:bodyPr anchor="b">
            <a:normAutofit/>
          </a:bodyPr>
          <a:lstStyle/>
          <a:p>
            <a:pPr algn="ctr"/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Straight Connector 4"/>
          <p:cNvCxnSpPr>
            <a:cxnSpLocks/>
          </p:cNvCxnSpPr>
          <p:nvPr/>
        </p:nvCxnSpPr>
        <p:spPr>
          <a:xfrm>
            <a:off x="609600" y="1097159"/>
            <a:ext cx="1097280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13">
            <a:extLst>
              <a:ext uri="{FF2B5EF4-FFF2-40B4-BE49-F238E27FC236}">
                <a16:creationId xmlns:a16="http://schemas.microsoft.com/office/drawing/2014/main" id="{9C289A47-3B90-40F6-80B1-B23B5CC06D06}"/>
              </a:ext>
            </a:extLst>
          </p:cNvPr>
          <p:cNvSpPr txBox="1">
            <a:spLocks/>
          </p:cNvSpPr>
          <p:nvPr/>
        </p:nvSpPr>
        <p:spPr>
          <a:xfrm>
            <a:off x="615243" y="1445428"/>
            <a:ext cx="10964042" cy="1520884"/>
          </a:xfrm>
          <a:prstGeom prst="rect">
            <a:avLst/>
          </a:prstGeom>
        </p:spPr>
        <p:txBody>
          <a:bodyPr lIns="91440" tIns="45720" rIns="91440" bIns="45720" anchor="ctr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63550" indent="-463550">
              <a:buFont typeface="Wingdings" panose="05000000000000000000" pitchFamily="2" charset="2"/>
              <a:buChar char="q"/>
            </a:pP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Echonet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Lite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IoT platform.</a:t>
            </a:r>
            <a:endParaRPr lang="vi-VN" sz="2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63550" indent="-463550">
              <a:buFont typeface="Wingdings" panose="05000000000000000000" pitchFamily="2" charset="2"/>
              <a:buChar char="q"/>
            </a:pP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hưởng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giấc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ngủ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ẩm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ánh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sz="2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13577335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5">
            <a:extLst>
              <a:ext uri="{FF2B5EF4-FFF2-40B4-BE49-F238E27FC236}">
                <a16:creationId xmlns:a16="http://schemas.microsoft.com/office/drawing/2014/main" id="{9DA5D752-EA4C-41BC-9375-A3CC576A0EFE}"/>
              </a:ext>
            </a:extLst>
          </p:cNvPr>
          <p:cNvSpPr txBox="1">
            <a:spLocks/>
          </p:cNvSpPr>
          <p:nvPr/>
        </p:nvSpPr>
        <p:spPr>
          <a:xfrm>
            <a:off x="0" y="1992676"/>
            <a:ext cx="12192000" cy="21529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ơn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thầy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lắng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nghe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hồi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04936006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2</a:t>
            </a:fld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 idx="4294967295"/>
          </p:nvPr>
        </p:nvSpPr>
        <p:spPr>
          <a:xfrm>
            <a:off x="606485" y="193871"/>
            <a:ext cx="10972800" cy="903288"/>
          </a:xfrm>
        </p:spPr>
        <p:txBody>
          <a:bodyPr anchor="b">
            <a:normAutofit/>
          </a:bodyPr>
          <a:lstStyle/>
          <a:p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cxnSp>
        <p:nvCxnSpPr>
          <p:cNvPr id="5" name="Straight Connector 4"/>
          <p:cNvCxnSpPr>
            <a:cxnSpLocks/>
          </p:cNvCxnSpPr>
          <p:nvPr/>
        </p:nvCxnSpPr>
        <p:spPr>
          <a:xfrm>
            <a:off x="609600" y="1097159"/>
            <a:ext cx="1097280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13">
            <a:extLst>
              <a:ext uri="{FF2B5EF4-FFF2-40B4-BE49-F238E27FC236}">
                <a16:creationId xmlns:a16="http://schemas.microsoft.com/office/drawing/2014/main" id="{9C289A47-3B90-40F6-80B1-B23B5CC06D06}"/>
              </a:ext>
            </a:extLst>
          </p:cNvPr>
          <p:cNvSpPr txBox="1">
            <a:spLocks/>
          </p:cNvSpPr>
          <p:nvPr/>
        </p:nvSpPr>
        <p:spPr>
          <a:xfrm>
            <a:off x="606485" y="1332093"/>
            <a:ext cx="10972800" cy="491453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63550" indent="-463550" algn="just">
              <a:buFont typeface="Wingdings" panose="05000000000000000000" pitchFamily="2" charset="2"/>
              <a:buChar char="q"/>
            </a:pP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63550" indent="-463550" algn="just">
              <a:buFont typeface="Wingdings" panose="05000000000000000000" pitchFamily="2" charset="2"/>
              <a:buChar char="q"/>
            </a:pP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463550" indent="-463550" algn="just">
              <a:buFont typeface="Wingdings" panose="05000000000000000000" pitchFamily="2" charset="2"/>
              <a:buChar char="q"/>
            </a:pP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đạt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63550" indent="-463550" algn="just">
              <a:buFont typeface="Wingdings" panose="05000000000000000000" pitchFamily="2" charset="2"/>
              <a:buChar char="q"/>
            </a:pP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9014083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034C9-8814-4FD2-BE78-76FCEE9A39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189" y="3429000"/>
            <a:ext cx="10721621" cy="2387600"/>
          </a:xfrm>
        </p:spPr>
        <p:txBody>
          <a:bodyPr/>
          <a:lstStyle/>
          <a:p>
            <a:pPr algn="l"/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C1A35B-E2B9-4F2A-BEB9-5170B8C60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FF54DE5-C571-48E8-A5BC-B369434E2F4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620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034C9-8814-4FD2-BE78-76FCEE9A39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6385" y="5465008"/>
            <a:ext cx="6169216" cy="275276"/>
          </a:xfrm>
        </p:spPr>
        <p:txBody>
          <a:bodyPr>
            <a:noAutofit/>
          </a:bodyPr>
          <a:lstStyle/>
          <a:p>
            <a:pPr algn="l"/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minh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họa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mối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nhiệt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giấc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ngủ</a:t>
            </a:r>
            <a:endParaRPr 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C1A35B-E2B9-4F2A-BEB9-5170B8C60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FF54DE5-C571-48E8-A5BC-B369434E2F44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6" name="image9.png">
            <a:extLst>
              <a:ext uri="{FF2B5EF4-FFF2-40B4-BE49-F238E27FC236}">
                <a16:creationId xmlns:a16="http://schemas.microsoft.com/office/drawing/2014/main" id="{1BA4224D-3DEA-996B-624A-C8FB61741724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227375" y="1680754"/>
            <a:ext cx="6478226" cy="3784254"/>
          </a:xfrm>
          <a:prstGeom prst="rect">
            <a:avLst/>
          </a:prstGeom>
          <a:ln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DC31D0C-D239-6793-8AB5-6235FF392F7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990" t="2370" r="2606"/>
          <a:stretch/>
        </p:blipFill>
        <p:spPr>
          <a:xfrm>
            <a:off x="6827521" y="1149531"/>
            <a:ext cx="4589416" cy="4243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964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5</a:t>
            </a:fld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 idx="4294967295"/>
          </p:nvPr>
        </p:nvSpPr>
        <p:spPr>
          <a:xfrm>
            <a:off x="606485" y="193871"/>
            <a:ext cx="10972800" cy="903288"/>
          </a:xfrm>
        </p:spPr>
        <p:txBody>
          <a:bodyPr anchor="b">
            <a:normAutofit/>
          </a:bodyPr>
          <a:lstStyle/>
          <a:p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Straight Connector 4"/>
          <p:cNvCxnSpPr>
            <a:cxnSpLocks/>
          </p:cNvCxnSpPr>
          <p:nvPr/>
        </p:nvCxnSpPr>
        <p:spPr>
          <a:xfrm>
            <a:off x="609600" y="1097159"/>
            <a:ext cx="1097280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13">
            <a:extLst>
              <a:ext uri="{FF2B5EF4-FFF2-40B4-BE49-F238E27FC236}">
                <a16:creationId xmlns:a16="http://schemas.microsoft.com/office/drawing/2014/main" id="{C218BC5C-C972-4BB4-B969-5AD7D201F933}"/>
              </a:ext>
            </a:extLst>
          </p:cNvPr>
          <p:cNvSpPr txBox="1">
            <a:spLocks/>
          </p:cNvSpPr>
          <p:nvPr/>
        </p:nvSpPr>
        <p:spPr>
          <a:xfrm>
            <a:off x="606485" y="1332093"/>
            <a:ext cx="10972800" cy="440368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en-US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63550" indent="-463550" algn="just">
              <a:buFont typeface="Wingdings" panose="05000000000000000000" pitchFamily="2" charset="2"/>
              <a:buChar char="q"/>
            </a:pP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IoT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hoàn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chỉnh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buNone/>
            </a:pP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63550" indent="-463550" algn="just">
              <a:buFont typeface="Wingdings" panose="05000000000000000000" pitchFamily="2" charset="2"/>
              <a:buChar char="q"/>
            </a:pP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hòa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minh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Echonet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Lite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IoT platform.</a:t>
            </a:r>
          </a:p>
          <a:p>
            <a:pPr marL="0" indent="0" algn="just">
              <a:buNone/>
            </a:pP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63550" indent="-463550" algn="just">
              <a:buFont typeface="Wingdings" panose="05000000000000000000" pitchFamily="2" charset="2"/>
              <a:buChar char="q"/>
            </a:pP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khiển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khiển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hòa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ngủ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3004010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034C9-8814-4FD2-BE78-76FCEE9A39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189" y="3253828"/>
            <a:ext cx="10721621" cy="2387600"/>
          </a:xfrm>
        </p:spPr>
        <p:txBody>
          <a:bodyPr/>
          <a:lstStyle/>
          <a:p>
            <a:pPr algn="l"/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C1A35B-E2B9-4F2A-BEB9-5170B8C60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FF54DE5-C571-48E8-A5BC-B369434E2F4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955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885C35B3-824A-A04B-C0F4-0705C76F7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646" y="2290535"/>
            <a:ext cx="5244737" cy="384221"/>
          </a:xfrm>
        </p:spPr>
        <p:txBody>
          <a:bodyPr>
            <a:normAutofit fontScale="90000"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IoT platform </a:t>
            </a:r>
            <a:endParaRPr lang="vi-V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9A7A44E-5312-A040-BBBA-E7675B8596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8823" y="2896779"/>
            <a:ext cx="5961017" cy="4351338"/>
          </a:xfrm>
        </p:spPr>
        <p:txBody>
          <a:bodyPr>
            <a:normAutofit/>
          </a:bodyPr>
          <a:lstStyle/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Server Side: MQTT Broker, RESTful API Server, Data pool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Side: Home Gateway, device. 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Side: Mobile application.</a:t>
            </a:r>
            <a:endParaRPr lang="vi-VN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C6D9994D-85F5-B88C-0E31-98106AA8AE1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																																								</a:t>
            </a:r>
          </a:p>
          <a:p>
            <a:pPr marL="0" indent="0" algn="ctr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vi-V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7" name="image6.png">
            <a:extLst>
              <a:ext uri="{FF2B5EF4-FFF2-40B4-BE49-F238E27FC236}">
                <a16:creationId xmlns:a16="http://schemas.microsoft.com/office/drawing/2014/main" id="{EF930EE4-39FE-81E5-D5A3-855898582825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6339840" y="1353367"/>
            <a:ext cx="5732417" cy="3572782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1832399115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8</a:t>
            </a:fld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 idx="4294967295"/>
          </p:nvPr>
        </p:nvSpPr>
        <p:spPr>
          <a:xfrm>
            <a:off x="606485" y="193871"/>
            <a:ext cx="10972800" cy="903288"/>
          </a:xfrm>
        </p:spPr>
        <p:txBody>
          <a:bodyPr anchor="b">
            <a:normAutofit/>
          </a:bodyPr>
          <a:lstStyle/>
          <a:p>
            <a:r>
              <a:rPr lang="en-US" sz="4000" dirty="0" err="1">
                <a:latin typeface="Calibri" panose="020F0502020204030204" pitchFamily="34" charset="0"/>
                <a:cs typeface="Calibri" panose="020F0502020204030204" pitchFamily="34" charset="0"/>
              </a:rPr>
              <a:t>Tích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000" dirty="0" err="1">
                <a:latin typeface="Calibri" panose="020F0502020204030204" pitchFamily="34" charset="0"/>
                <a:cs typeface="Calibri" panose="020F0502020204030204" pitchFamily="34" charset="0"/>
              </a:rPr>
              <a:t>hợp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000" dirty="0" err="1">
                <a:latin typeface="Calibri" panose="020F0502020204030204" pitchFamily="34" charset="0"/>
                <a:cs typeface="Calibri" panose="020F0502020204030204" pitchFamily="34" charset="0"/>
              </a:rPr>
              <a:t>điều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000" dirty="0" err="1">
                <a:latin typeface="Calibri" panose="020F0502020204030204" pitchFamily="34" charset="0"/>
                <a:cs typeface="Calibri" panose="020F0502020204030204" pitchFamily="34" charset="0"/>
              </a:rPr>
              <a:t>hòa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000" dirty="0" err="1">
                <a:latin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000" dirty="0" err="1">
                <a:latin typeface="Calibri" panose="020F0502020204030204" pitchFamily="34" charset="0"/>
                <a:cs typeface="Calibri" panose="020F0502020204030204" pitchFamily="34" charset="0"/>
              </a:rPr>
              <a:t>minh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000" dirty="0" err="1">
                <a:latin typeface="Calibri" panose="020F0502020204030204" pitchFamily="34" charset="0"/>
                <a:cs typeface="Calibri" panose="020F0502020204030204" pitchFamily="34" charset="0"/>
              </a:rPr>
              <a:t>vào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 IoT platform 	</a:t>
            </a:r>
          </a:p>
        </p:txBody>
      </p:sp>
      <p:cxnSp>
        <p:nvCxnSpPr>
          <p:cNvPr id="5" name="Straight Connector 4"/>
          <p:cNvCxnSpPr>
            <a:cxnSpLocks/>
          </p:cNvCxnSpPr>
          <p:nvPr/>
        </p:nvCxnSpPr>
        <p:spPr>
          <a:xfrm>
            <a:off x="609600" y="1097159"/>
            <a:ext cx="1097280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13">
            <a:extLst>
              <a:ext uri="{FF2B5EF4-FFF2-40B4-BE49-F238E27FC236}">
                <a16:creationId xmlns:a16="http://schemas.microsoft.com/office/drawing/2014/main" id="{9C289A47-3B90-40F6-80B1-B23B5CC06D06}"/>
              </a:ext>
            </a:extLst>
          </p:cNvPr>
          <p:cNvSpPr txBox="1">
            <a:spLocks/>
          </p:cNvSpPr>
          <p:nvPr/>
        </p:nvSpPr>
        <p:spPr>
          <a:xfrm>
            <a:off x="770843" y="2554675"/>
            <a:ext cx="10808441" cy="4665923"/>
          </a:xfrm>
          <a:prstGeom prst="rect">
            <a:avLst/>
          </a:prstGeom>
        </p:spPr>
        <p:txBody>
          <a:bodyPr lIns="91440" tIns="45720" rIns="91440" bIns="45720" anchor="ctr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63550" indent="-463550" algn="just"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Home Gateway: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Echonet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Lite</a:t>
            </a:r>
          </a:p>
          <a:p>
            <a:pPr marL="463550" indent="-463550" algn="just">
              <a:buFont typeface="Wingdings" panose="05000000000000000000" pitchFamily="2" charset="2"/>
              <a:buChar char="q"/>
            </a:pP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hòa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Echonet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Lite</a:t>
            </a:r>
            <a:endParaRPr lang="en-US" sz="2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298310-8C83-5346-C3BE-C98FDA3700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681" r="-190" b="7341"/>
          <a:stretch/>
        </p:blipFill>
        <p:spPr bwMode="auto">
          <a:xfrm>
            <a:off x="3667185" y="1147142"/>
            <a:ext cx="6057900" cy="28575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82A5B89-4AB9-C9A7-D8CF-60A4B1AC78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043" t="17482" r="12940" b="5118"/>
          <a:stretch/>
        </p:blipFill>
        <p:spPr bwMode="auto">
          <a:xfrm>
            <a:off x="910544" y="1133093"/>
            <a:ext cx="2467656" cy="291320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14099359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 lang="en-US" smtClean="0"/>
              <a:t>9</a:t>
            </a:fld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 idx="4294967295"/>
          </p:nvPr>
        </p:nvSpPr>
        <p:spPr>
          <a:xfrm>
            <a:off x="606485" y="193871"/>
            <a:ext cx="10972800" cy="903288"/>
          </a:xfrm>
        </p:spPr>
        <p:txBody>
          <a:bodyPr anchor="b">
            <a:normAutofit fontScale="90000"/>
          </a:bodyPr>
          <a:lstStyle/>
          <a:p>
            <a:r>
              <a:rPr lang="en-US" sz="4000" dirty="0" err="1">
                <a:latin typeface="Calibri" panose="020F0502020204030204" pitchFamily="34" charset="0"/>
                <a:cs typeface="Calibri" panose="020F0502020204030204" pitchFamily="34" charset="0"/>
              </a:rPr>
              <a:t>Xây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000" dirty="0" err="1">
                <a:latin typeface="Calibri" panose="020F0502020204030204" pitchFamily="34" charset="0"/>
                <a:cs typeface="Calibri" panose="020F0502020204030204" pitchFamily="34" charset="0"/>
              </a:rPr>
              <a:t>dựng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000" dirty="0" err="1">
                <a:latin typeface="Calibri" panose="020F0502020204030204" pitchFamily="34" charset="0"/>
                <a:cs typeface="Calibri" panose="020F0502020204030204" pitchFamily="34" charset="0"/>
              </a:rPr>
              <a:t>phương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000" dirty="0" err="1">
                <a:latin typeface="Calibri" panose="020F0502020204030204" pitchFamily="34" charset="0"/>
                <a:cs typeface="Calibri" panose="020F0502020204030204" pitchFamily="34" charset="0"/>
              </a:rPr>
              <a:t>thức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000" dirty="0" err="1">
                <a:latin typeface="Calibri" panose="020F0502020204030204" pitchFamily="34" charset="0"/>
                <a:cs typeface="Calibri" panose="020F0502020204030204" pitchFamily="34" charset="0"/>
              </a:rPr>
              <a:t>điều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000" dirty="0" err="1">
                <a:latin typeface="Calibri" panose="020F0502020204030204" pitchFamily="34" charset="0"/>
                <a:cs typeface="Calibri" panose="020F0502020204030204" pitchFamily="34" charset="0"/>
              </a:rPr>
              <a:t>khiển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000" dirty="0" err="1"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000" dirty="0" err="1">
                <a:latin typeface="Calibri" panose="020F0502020204030204" pitchFamily="34" charset="0"/>
                <a:cs typeface="Calibri" panose="020F0502020204030204" pitchFamily="34" charset="0"/>
              </a:rPr>
              <a:t>điều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000" dirty="0" err="1">
                <a:latin typeface="Calibri" panose="020F0502020204030204" pitchFamily="34" charset="0"/>
                <a:cs typeface="Calibri" panose="020F0502020204030204" pitchFamily="34" charset="0"/>
              </a:rPr>
              <a:t>khiển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000" dirty="0" err="1">
                <a:latin typeface="Calibri" panose="020F0502020204030204" pitchFamily="34" charset="0"/>
                <a:cs typeface="Calibri" panose="020F0502020204030204" pitchFamily="34" charset="0"/>
              </a:rPr>
              <a:t>tự</a:t>
            </a:r>
            <a:r>
              <a:rPr lang="en-US" sz="40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4000" dirty="0" err="1">
                <a:latin typeface="Calibri" panose="020F0502020204030204" pitchFamily="34" charset="0"/>
                <a:cs typeface="Calibri" panose="020F0502020204030204" pitchFamily="34" charset="0"/>
              </a:rPr>
              <a:t>động</a:t>
            </a:r>
            <a:endParaRPr lang="en-US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5" name="Straight Connector 4"/>
          <p:cNvCxnSpPr>
            <a:cxnSpLocks/>
          </p:cNvCxnSpPr>
          <p:nvPr/>
        </p:nvCxnSpPr>
        <p:spPr>
          <a:xfrm>
            <a:off x="609600" y="1097159"/>
            <a:ext cx="1097280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13">
            <a:extLst>
              <a:ext uri="{FF2B5EF4-FFF2-40B4-BE49-F238E27FC236}">
                <a16:creationId xmlns:a16="http://schemas.microsoft.com/office/drawing/2014/main" id="{9C289A47-3B90-40F6-80B1-B23B5CC06D06}"/>
              </a:ext>
            </a:extLst>
          </p:cNvPr>
          <p:cNvSpPr txBox="1">
            <a:spLocks/>
          </p:cNvSpPr>
          <p:nvPr/>
        </p:nvSpPr>
        <p:spPr>
          <a:xfrm>
            <a:off x="606485" y="1371599"/>
            <a:ext cx="10972800" cy="5349875"/>
          </a:xfrm>
          <a:prstGeom prst="rect">
            <a:avLst/>
          </a:prstGeom>
        </p:spPr>
        <p:txBody>
          <a:bodyPr lIns="91440" tIns="45720" rIns="91440" bIns="45720" anchor="ctr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Giao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hòa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Ghi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nhiệt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chỉnh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giai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đoạn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chu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kỳ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giấc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ngủ</a:t>
            </a: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 algn="just">
              <a:buNone/>
            </a:pP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3820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</a:t>
            </a:r>
            <a:r>
              <a:rPr lang="en-GB" sz="2400" b="1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Ttb</a:t>
            </a:r>
            <a:r>
              <a:rPr lang="en-GB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= (T1 + T2 + T3 + TN)/N</a:t>
            </a:r>
            <a:endParaRPr lang="vi-VN" sz="2400" b="1" dirty="0"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68580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 Trong đó: </a:t>
            </a:r>
            <a:endParaRPr lang="vi-VN" sz="2400" b="1" dirty="0"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68580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- </a:t>
            </a:r>
            <a:r>
              <a:rPr lang="en-GB" sz="2400" b="1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Ttb</a:t>
            </a:r>
            <a:r>
              <a:rPr lang="en-GB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: Là </a:t>
            </a:r>
            <a:r>
              <a:rPr lang="en-GB" sz="2400" b="1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giá</a:t>
            </a:r>
            <a:r>
              <a:rPr lang="en-GB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n-GB" sz="2400" b="1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trị</a:t>
            </a:r>
            <a:r>
              <a:rPr lang="en-GB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trung bình </a:t>
            </a:r>
            <a:r>
              <a:rPr lang="en-GB" sz="2400" b="1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sát</a:t>
            </a:r>
            <a:r>
              <a:rPr lang="en-GB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với </a:t>
            </a:r>
            <a:r>
              <a:rPr lang="en-GB" sz="2400" b="1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nhiệt</a:t>
            </a:r>
            <a:r>
              <a:rPr lang="en-GB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độ mà </a:t>
            </a:r>
            <a:r>
              <a:rPr lang="en-GB" sz="2400" b="1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người</a:t>
            </a:r>
            <a:r>
              <a:rPr lang="en-GB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dùng cảm </a:t>
            </a:r>
            <a:r>
              <a:rPr lang="en-GB" sz="2400" b="1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thấy</a:t>
            </a:r>
            <a:r>
              <a:rPr lang="en-GB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phù hợp nhất.</a:t>
            </a:r>
            <a:endParaRPr lang="vi-VN" sz="2400" b="1" dirty="0"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68580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- T1, T2, T3, TN là </a:t>
            </a:r>
            <a:r>
              <a:rPr lang="en-GB" sz="2400" b="1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nhiệt</a:t>
            </a:r>
            <a:r>
              <a:rPr lang="en-GB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độ </a:t>
            </a:r>
            <a:r>
              <a:rPr lang="en-GB" sz="2400" b="1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của</a:t>
            </a:r>
            <a:r>
              <a:rPr lang="en-GB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các ngày </a:t>
            </a:r>
            <a:r>
              <a:rPr lang="en-GB" sz="2400" b="1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trước</a:t>
            </a:r>
            <a:r>
              <a:rPr lang="en-GB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đó.</a:t>
            </a:r>
            <a:endParaRPr lang="vi-VN" sz="2400" b="1" dirty="0"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68580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- N: </a:t>
            </a:r>
            <a:r>
              <a:rPr lang="en-GB" sz="2400" b="1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Tổng</a:t>
            </a:r>
            <a:r>
              <a:rPr lang="en-GB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số ngày </a:t>
            </a:r>
            <a:r>
              <a:rPr lang="en-GB" sz="2400" b="1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nhiệt</a:t>
            </a:r>
            <a:r>
              <a:rPr lang="en-GB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độ được </a:t>
            </a:r>
            <a:r>
              <a:rPr lang="en-GB" sz="2400" b="1" dirty="0" err="1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ghi</a:t>
            </a:r>
            <a:r>
              <a:rPr lang="en-GB" sz="2400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lại. </a:t>
            </a:r>
            <a:endParaRPr lang="vi-VN" sz="2400" b="1" dirty="0"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61944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PDescription xmlns="4873beb7-5857-4685-be1f-d57550cc96cc" xsi:nil="true"/>
    <AssetExpire xmlns="4873beb7-5857-4685-be1f-d57550cc96cc">2029-01-01T08:00:00+00:00</AssetExpire>
    <CampaignTagsTaxHTField0 xmlns="4873beb7-5857-4685-be1f-d57550cc96cc">
      <Terms xmlns="http://schemas.microsoft.com/office/infopath/2007/PartnerControls"/>
    </CampaignTagsTaxHTField0>
    <IntlLangReviewDate xmlns="4873beb7-5857-4685-be1f-d57550cc96cc" xsi:nil="true"/>
    <TPFriendlyName xmlns="4873beb7-5857-4685-be1f-d57550cc96cc" xsi:nil="true"/>
    <IntlLangReview xmlns="4873beb7-5857-4685-be1f-d57550cc96cc">false</IntlLangReview>
    <LocLastLocAttemptVersionLookup xmlns="4873beb7-5857-4685-be1f-d57550cc96cc">855024</LocLastLocAttemptVersionLookup>
    <PolicheckWords xmlns="4873beb7-5857-4685-be1f-d57550cc96cc" xsi:nil="true"/>
    <SubmitterId xmlns="4873beb7-5857-4685-be1f-d57550cc96cc" xsi:nil="true"/>
    <AcquiredFrom xmlns="4873beb7-5857-4685-be1f-d57550cc96cc">Internal MS</AcquiredFrom>
    <EditorialStatus xmlns="4873beb7-5857-4685-be1f-d57550cc96cc">Complete</EditorialStatus>
    <Markets xmlns="4873beb7-5857-4685-be1f-d57550cc96cc"/>
    <OriginAsset xmlns="4873beb7-5857-4685-be1f-d57550cc96cc" xsi:nil="true"/>
    <AssetStart xmlns="4873beb7-5857-4685-be1f-d57550cc96cc">2012-08-31T08:50:00+00:00</AssetStart>
    <FriendlyTitle xmlns="4873beb7-5857-4685-be1f-d57550cc96cc" xsi:nil="true"/>
    <MarketSpecific xmlns="4873beb7-5857-4685-be1f-d57550cc96cc">false</MarketSpecific>
    <TPNamespace xmlns="4873beb7-5857-4685-be1f-d57550cc96cc" xsi:nil="true"/>
    <PublishStatusLookup xmlns="4873beb7-5857-4685-be1f-d57550cc96cc">
      <Value>1616423</Value>
    </PublishStatusLookup>
    <APAuthor xmlns="4873beb7-5857-4685-be1f-d57550cc96cc">
      <UserInfo>
        <DisplayName>REDMOND\kristaa</DisplayName>
        <AccountId>136</AccountId>
        <AccountType/>
      </UserInfo>
    </APAuthor>
    <TPCommandLine xmlns="4873beb7-5857-4685-be1f-d57550cc96cc" xsi:nil="true"/>
    <IntlLangReviewer xmlns="4873beb7-5857-4685-be1f-d57550cc96cc" xsi:nil="true"/>
    <OpenTemplate xmlns="4873beb7-5857-4685-be1f-d57550cc96cc">true</OpenTemplate>
    <CSXSubmissionDate xmlns="4873beb7-5857-4685-be1f-d57550cc96cc" xsi:nil="true"/>
    <TaxCatchAll xmlns="4873beb7-5857-4685-be1f-d57550cc96cc"/>
    <Manager xmlns="4873beb7-5857-4685-be1f-d57550cc96cc" xsi:nil="true"/>
    <NumericId xmlns="4873beb7-5857-4685-be1f-d57550cc96cc" xsi:nil="true"/>
    <ParentAssetId xmlns="4873beb7-5857-4685-be1f-d57550cc96cc" xsi:nil="true"/>
    <OriginalSourceMarket xmlns="4873beb7-5857-4685-be1f-d57550cc96cc" xsi:nil="true"/>
    <ApprovalStatus xmlns="4873beb7-5857-4685-be1f-d57550cc96cc">InProgress</ApprovalStatus>
    <TPComponent xmlns="4873beb7-5857-4685-be1f-d57550cc96cc" xsi:nil="true"/>
    <EditorialTags xmlns="4873beb7-5857-4685-be1f-d57550cc96cc" xsi:nil="true"/>
    <TPExecutable xmlns="4873beb7-5857-4685-be1f-d57550cc96cc" xsi:nil="true"/>
    <TPLaunchHelpLink xmlns="4873beb7-5857-4685-be1f-d57550cc96cc" xsi:nil="true"/>
    <LocComments xmlns="4873beb7-5857-4685-be1f-d57550cc96cc" xsi:nil="true"/>
    <LocRecommendedHandoff xmlns="4873beb7-5857-4685-be1f-d57550cc96cc" xsi:nil="true"/>
    <SourceTitle xmlns="4873beb7-5857-4685-be1f-d57550cc96cc" xsi:nil="true"/>
    <CSXUpdate xmlns="4873beb7-5857-4685-be1f-d57550cc96cc">false</CSXUpdate>
    <IntlLocPriority xmlns="4873beb7-5857-4685-be1f-d57550cc96cc" xsi:nil="true"/>
    <UAProjectedTotalWords xmlns="4873beb7-5857-4685-be1f-d57550cc96cc" xsi:nil="true"/>
    <AssetType xmlns="4873beb7-5857-4685-be1f-d57550cc96cc">TP</AssetType>
    <MachineTranslated xmlns="4873beb7-5857-4685-be1f-d57550cc96cc">false</MachineTranslated>
    <OutputCachingOn xmlns="4873beb7-5857-4685-be1f-d57550cc96cc">false</OutputCachingOn>
    <TemplateStatus xmlns="4873beb7-5857-4685-be1f-d57550cc96cc">Complete</TemplateStatus>
    <IsSearchable xmlns="4873beb7-5857-4685-be1f-d57550cc96cc">true</IsSearchable>
    <ContentItem xmlns="4873beb7-5857-4685-be1f-d57550cc96cc" xsi:nil="true"/>
    <HandoffToMSDN xmlns="4873beb7-5857-4685-be1f-d57550cc96cc" xsi:nil="true"/>
    <ShowIn xmlns="4873beb7-5857-4685-be1f-d57550cc96cc">Show everywhere</ShowIn>
    <ThumbnailAssetId xmlns="4873beb7-5857-4685-be1f-d57550cc96cc" xsi:nil="true"/>
    <UALocComments xmlns="4873beb7-5857-4685-be1f-d57550cc96cc" xsi:nil="true"/>
    <UALocRecommendation xmlns="4873beb7-5857-4685-be1f-d57550cc96cc">Localize</UALocRecommendation>
    <LastModifiedDateTime xmlns="4873beb7-5857-4685-be1f-d57550cc96cc" xsi:nil="true"/>
    <LegacyData xmlns="4873beb7-5857-4685-be1f-d57550cc96cc" xsi:nil="true"/>
    <LocManualTestRequired xmlns="4873beb7-5857-4685-be1f-d57550cc96cc">false</LocManualTestRequired>
    <LocMarketGroupTiers2 xmlns="4873beb7-5857-4685-be1f-d57550cc96cc" xsi:nil="true"/>
    <ClipArtFilename xmlns="4873beb7-5857-4685-be1f-d57550cc96cc" xsi:nil="true"/>
    <TPApplication xmlns="4873beb7-5857-4685-be1f-d57550cc96cc" xsi:nil="true"/>
    <CSXHash xmlns="4873beb7-5857-4685-be1f-d57550cc96cc" xsi:nil="true"/>
    <DirectSourceMarket xmlns="4873beb7-5857-4685-be1f-d57550cc96cc" xsi:nil="true"/>
    <PrimaryImageGen xmlns="4873beb7-5857-4685-be1f-d57550cc96cc">true</PrimaryImageGen>
    <PlannedPubDate xmlns="4873beb7-5857-4685-be1f-d57550cc96cc" xsi:nil="true"/>
    <CSXSubmissionMarket xmlns="4873beb7-5857-4685-be1f-d57550cc96cc" xsi:nil="true"/>
    <Downloads xmlns="4873beb7-5857-4685-be1f-d57550cc96cc">0</Downloads>
    <ArtSampleDocs xmlns="4873beb7-5857-4685-be1f-d57550cc96cc" xsi:nil="true"/>
    <TrustLevel xmlns="4873beb7-5857-4685-be1f-d57550cc96cc">1 Microsoft Managed Content</TrustLevel>
    <BlockPublish xmlns="4873beb7-5857-4685-be1f-d57550cc96cc">false</BlockPublish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BusinessGroup xmlns="4873beb7-5857-4685-be1f-d57550cc96cc" xsi:nil="true"/>
    <Providers xmlns="4873beb7-5857-4685-be1f-d57550cc96cc" xsi:nil="true"/>
    <TemplateTemplateType xmlns="4873beb7-5857-4685-be1f-d57550cc96cc">PowerPoint Presentation Template</TemplateTemplateType>
    <TimesCloned xmlns="4873beb7-5857-4685-be1f-d57550cc96cc" xsi:nil="true"/>
    <TPAppVersion xmlns="4873beb7-5857-4685-be1f-d57550cc96cc" xsi:nil="true"/>
    <VoteCount xmlns="4873beb7-5857-4685-be1f-d57550cc96cc" xsi:nil="true"/>
    <AverageRating xmlns="4873beb7-5857-4685-be1f-d57550cc96cc" xsi:nil="true"/>
    <FeatureTagsTaxHTField0 xmlns="4873beb7-5857-4685-be1f-d57550cc96cc">
      <Terms xmlns="http://schemas.microsoft.com/office/infopath/2007/PartnerControls"/>
    </FeatureTagsTaxHTField0>
    <Provider xmlns="4873beb7-5857-4685-be1f-d57550cc96cc" xsi:nil="true"/>
    <UACurrentWords xmlns="4873beb7-5857-4685-be1f-d57550cc96cc" xsi:nil="true"/>
    <AssetId xmlns="4873beb7-5857-4685-be1f-d57550cc96cc">TP103431361</AssetId>
    <TPClientViewer xmlns="4873beb7-5857-4685-be1f-d57550cc96cc" xsi:nil="true"/>
    <DSATActionTaken xmlns="4873beb7-5857-4685-be1f-d57550cc96cc" xsi:nil="true"/>
    <APEditor xmlns="4873beb7-5857-4685-be1f-d57550cc96cc">
      <UserInfo>
        <DisplayName/>
        <AccountId xsi:nil="true"/>
        <AccountType/>
      </UserInfo>
    </APEditor>
    <TPInstallLocation xmlns="4873beb7-5857-4685-be1f-d57550cc96cc" xsi:nil="true"/>
    <OOCacheId xmlns="4873beb7-5857-4685-be1f-d57550cc96cc" xsi:nil="true"/>
    <IsDeleted xmlns="4873beb7-5857-4685-be1f-d57550cc96cc">false</IsDeleted>
    <PublishTargets xmlns="4873beb7-5857-4685-be1f-d57550cc96cc">OfficeOnlineVNext</PublishTargets>
    <ApprovalLog xmlns="4873beb7-5857-4685-be1f-d57550cc96cc" xsi:nil="true"/>
    <BugNumber xmlns="4873beb7-5857-4685-be1f-d57550cc96cc" xsi:nil="true"/>
    <CrawlForDependencies xmlns="4873beb7-5857-4685-be1f-d57550cc96cc">false</CrawlForDependencies>
    <InternalTagsTaxHTField0 xmlns="4873beb7-5857-4685-be1f-d57550cc96cc">
      <Terms xmlns="http://schemas.microsoft.com/office/infopath/2007/PartnerControls"/>
    </InternalTagsTaxHTField0>
    <LastHandOff xmlns="4873beb7-5857-4685-be1f-d57550cc96cc" xsi:nil="true"/>
    <Milestone xmlns="4873beb7-5857-4685-be1f-d57550cc96cc" xsi:nil="true"/>
    <OriginalRelease xmlns="4873beb7-5857-4685-be1f-d57550cc96cc">15</OriginalRelease>
    <RecommendationsModifier xmlns="4873beb7-5857-4685-be1f-d57550cc96cc" xsi:nil="true"/>
    <ScenarioTagsTaxHTField0 xmlns="4873beb7-5857-4685-be1f-d57550cc96cc">
      <Terms xmlns="http://schemas.microsoft.com/office/infopath/2007/PartnerControls"/>
    </ScenarioTagsTaxHTField0>
    <UANotes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28C8B9CA-0273-4370-889A-FC05DA5C2FA5}">
  <ds:schemaRefs>
    <ds:schemaRef ds:uri="4873beb7-5857-4685-be1f-d57550cc96c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61E720F-F05D-4536-9C34-0CFCED65D3B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CDDBB83-77C1-4099-A0AA-289882E745E2}">
  <ds:schemaRefs>
    <ds:schemaRef ds:uri="http://schemas.microsoft.com/office/2006/documentManagement/types"/>
    <ds:schemaRef ds:uri="http://www.w3.org/XML/1998/namespace"/>
    <ds:schemaRef ds:uri="http://purl.org/dc/terms/"/>
    <ds:schemaRef ds:uri="http://purl.org/dc/elements/1.1/"/>
    <ds:schemaRef ds:uri="http://purl.org/dc/dcmitype/"/>
    <ds:schemaRef ds:uri="4873beb7-5857-4685-be1f-d57550cc96cc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979</TotalTime>
  <Words>535</Words>
  <Application>Microsoft Office PowerPoint</Application>
  <PresentationFormat>Widescreen</PresentationFormat>
  <Paragraphs>80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Euphemia</vt:lpstr>
      <vt:lpstr>Calibri</vt:lpstr>
      <vt:lpstr>Calibri Light</vt:lpstr>
      <vt:lpstr>Times New Roman</vt:lpstr>
      <vt:lpstr>Wingdings</vt:lpstr>
      <vt:lpstr>Arial</vt:lpstr>
      <vt:lpstr>Office Theme</vt:lpstr>
      <vt:lpstr>XÂY DỰNG ỨNG DỤNG ĐIỀU KHIỂN ĐIỀU HÒA TỰ ĐỘNG  DỰA TRÊN NHU CẦU NGƯỜI SỬ DỤNG</vt:lpstr>
      <vt:lpstr>Nội dung chính </vt:lpstr>
      <vt:lpstr>Giới thiệu và đặt vấn đề</vt:lpstr>
      <vt:lpstr>Hình ảnh minh họa mối liên hệ giữa nhiệt độ cơ thể và giấc ngủ</vt:lpstr>
      <vt:lpstr>Vấn đề đặt ra</vt:lpstr>
      <vt:lpstr>Tổng quan hệ thống</vt:lpstr>
      <vt:lpstr>Các thành phần có trong IoT platform </vt:lpstr>
      <vt:lpstr>Tích hợp điều hòa thông minh vào IoT platform  </vt:lpstr>
      <vt:lpstr>Xây dựng phương thức điều khiển và điều khiển tự động</vt:lpstr>
      <vt:lpstr>PowerPoint Presentation</vt:lpstr>
      <vt:lpstr>Triển khai thực nghiệm và kết quả thu được  </vt:lpstr>
      <vt:lpstr>  Hình ảnh Mobile Application </vt:lpstr>
      <vt:lpstr>Tốc độ phản hồi của hệ thống</vt:lpstr>
      <vt:lpstr>Kết luận </vt:lpstr>
      <vt:lpstr>Hướng phát triển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Hybrid Deep Learning Architecture for Sentence Unit Detection</dc:title>
  <dc:creator>Can Cat</dc:creator>
  <cp:lastModifiedBy>Long Nguyễn</cp:lastModifiedBy>
  <cp:revision>55</cp:revision>
  <dcterms:created xsi:type="dcterms:W3CDTF">2017-05-05T16:37:01Z</dcterms:created>
  <dcterms:modified xsi:type="dcterms:W3CDTF">2022-08-08T13:43:15Z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0x0101006EDDDB5EE6D98C44930B742096920B300400F5B6D36B3EF94B4E9A635CDF2A18F5B8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